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5400675" cy="6858000"/>
  <p:notesSz cx="6858000" cy="9144000"/>
  <p:embeddedFontLst>
    <p:embeddedFont>
      <p:font typeface="Bauhaus 93" panose="04030905020B02020C02" pitchFamily="8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IRANSans(FaNum)" panose="020B0604020202020204" charset="-78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31"/>
    <a:srgbClr val="FA4C07"/>
    <a:srgbClr val="002957"/>
    <a:srgbClr val="25AAE2"/>
    <a:srgbClr val="3AB54A"/>
    <a:srgbClr val="E1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122363"/>
            <a:ext cx="4590574" cy="2387600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602038"/>
            <a:ext cx="4050506" cy="1655762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9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365125"/>
            <a:ext cx="116452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365125"/>
            <a:ext cx="342605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6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709740"/>
            <a:ext cx="4658082" cy="2852737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4589465"/>
            <a:ext cx="4658082" cy="150018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825625"/>
            <a:ext cx="22952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825625"/>
            <a:ext cx="229528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3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5127"/>
            <a:ext cx="465808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681163"/>
            <a:ext cx="2284738" cy="823912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505075"/>
            <a:ext cx="22847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681163"/>
            <a:ext cx="2295990" cy="823912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505075"/>
            <a:ext cx="229599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57200"/>
            <a:ext cx="1741858" cy="160020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987427"/>
            <a:ext cx="2734092" cy="4873625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057400"/>
            <a:ext cx="1741858" cy="3811588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57200"/>
            <a:ext cx="1741858" cy="160020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987427"/>
            <a:ext cx="2734092" cy="4873625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057400"/>
            <a:ext cx="1741858" cy="3811588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7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365127"/>
            <a:ext cx="4658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825625"/>
            <a:ext cx="4658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6356352"/>
            <a:ext cx="1215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174B8-1739-42E1-8C53-C61C6F560A42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6356352"/>
            <a:ext cx="1822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6356352"/>
            <a:ext cx="1215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8ABF4-7E31-4254-B422-CC222FD4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4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5359C2-E43C-411A-9E89-C794010F72C1}"/>
              </a:ext>
            </a:extLst>
          </p:cNvPr>
          <p:cNvGrpSpPr/>
          <p:nvPr/>
        </p:nvGrpSpPr>
        <p:grpSpPr>
          <a:xfrm>
            <a:off x="0" y="133165"/>
            <a:ext cx="6883463" cy="7484531"/>
            <a:chOff x="0" y="133165"/>
            <a:chExt cx="6883463" cy="74845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1B1AC0-2162-4C3E-81BB-A2A207B2F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197" b="48629"/>
            <a:stretch/>
          </p:blipFill>
          <p:spPr>
            <a:xfrm>
              <a:off x="0" y="636230"/>
              <a:ext cx="5430753" cy="1733473"/>
            </a:xfrm>
            <a:prstGeom prst="rect">
              <a:avLst/>
            </a:prstGeom>
          </p:spPr>
        </p:pic>
        <p:sp>
          <p:nvSpPr>
            <p:cNvPr id="29" name="Google Shape;31;p2">
              <a:extLst>
                <a:ext uri="{FF2B5EF4-FFF2-40B4-BE49-F238E27FC236}">
                  <a16:creationId xmlns:a16="http://schemas.microsoft.com/office/drawing/2014/main" id="{671ACD32-90B2-BAD6-E416-8FE452BDC5AF}"/>
                </a:ext>
              </a:extLst>
            </p:cNvPr>
            <p:cNvSpPr/>
            <p:nvPr/>
          </p:nvSpPr>
          <p:spPr>
            <a:xfrm flipH="1">
              <a:off x="0" y="4853866"/>
              <a:ext cx="2210539" cy="2004134"/>
            </a:xfrm>
            <a:custGeom>
              <a:avLst/>
              <a:gdLst/>
              <a:ahLst/>
              <a:cxnLst/>
              <a:rect l="l" t="t" r="r" b="b"/>
              <a:pathLst>
                <a:path w="132643" h="98137" extrusionOk="0">
                  <a:moveTo>
                    <a:pt x="132642" y="0"/>
                  </a:moveTo>
                  <a:cubicBezTo>
                    <a:pt x="131181" y="9829"/>
                    <a:pt x="128999" y="20689"/>
                    <a:pt x="125872" y="28645"/>
                  </a:cubicBezTo>
                  <a:cubicBezTo>
                    <a:pt x="119001" y="46060"/>
                    <a:pt x="108394" y="49934"/>
                    <a:pt x="93795" y="49934"/>
                  </a:cubicBezTo>
                  <a:cubicBezTo>
                    <a:pt x="90575" y="49934"/>
                    <a:pt x="87160" y="49746"/>
                    <a:pt x="83548" y="49472"/>
                  </a:cubicBezTo>
                  <a:cubicBezTo>
                    <a:pt x="74958" y="48829"/>
                    <a:pt x="67497" y="47986"/>
                    <a:pt x="60767" y="47986"/>
                  </a:cubicBezTo>
                  <a:cubicBezTo>
                    <a:pt x="51852" y="47986"/>
                    <a:pt x="44220" y="49465"/>
                    <a:pt x="36945" y="54851"/>
                  </a:cubicBezTo>
                  <a:cubicBezTo>
                    <a:pt x="21325" y="66398"/>
                    <a:pt x="23937" y="90610"/>
                    <a:pt x="1083" y="97810"/>
                  </a:cubicBezTo>
                  <a:lnTo>
                    <a:pt x="0" y="98137"/>
                  </a:lnTo>
                  <a:lnTo>
                    <a:pt x="132642" y="98137"/>
                  </a:lnTo>
                  <a:lnTo>
                    <a:pt x="132642" y="0"/>
                  </a:lnTo>
                  <a:close/>
                </a:path>
              </a:pathLst>
            </a:custGeom>
            <a:solidFill>
              <a:srgbClr val="001F31"/>
            </a:solidFill>
            <a:ln>
              <a:noFill/>
            </a:ln>
          </p:spPr>
          <p:txBody>
            <a:bodyPr spcFirstLastPara="1" wrap="square" lIns="48200" tIns="48200" rIns="48200" bIns="482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A0890A4-9D1C-F3D5-48F0-7F2190B520BC}"/>
                </a:ext>
              </a:extLst>
            </p:cNvPr>
            <p:cNvSpPr/>
            <p:nvPr/>
          </p:nvSpPr>
          <p:spPr>
            <a:xfrm>
              <a:off x="4501611" y="133165"/>
              <a:ext cx="2381852" cy="2774993"/>
            </a:xfrm>
            <a:custGeom>
              <a:avLst/>
              <a:gdLst>
                <a:gd name="connsiteX0" fmla="*/ 0 w 2376000"/>
                <a:gd name="connsiteY0" fmla="*/ 1188000 h 2376000"/>
                <a:gd name="connsiteX1" fmla="*/ 1188000 w 2376000"/>
                <a:gd name="connsiteY1" fmla="*/ 0 h 2376000"/>
                <a:gd name="connsiteX2" fmla="*/ 2376000 w 2376000"/>
                <a:gd name="connsiteY2" fmla="*/ 1188000 h 2376000"/>
                <a:gd name="connsiteX3" fmla="*/ 1188000 w 2376000"/>
                <a:gd name="connsiteY3" fmla="*/ 2376000 h 2376000"/>
                <a:gd name="connsiteX4" fmla="*/ 0 w 2376000"/>
                <a:gd name="connsiteY4" fmla="*/ 1188000 h 2376000"/>
                <a:gd name="connsiteX0" fmla="*/ 191806 w 2567806"/>
                <a:gd name="connsiteY0" fmla="*/ 1188000 h 2376000"/>
                <a:gd name="connsiteX1" fmla="*/ 1379806 w 2567806"/>
                <a:gd name="connsiteY1" fmla="*/ 0 h 2376000"/>
                <a:gd name="connsiteX2" fmla="*/ 2567806 w 2567806"/>
                <a:gd name="connsiteY2" fmla="*/ 1188000 h 2376000"/>
                <a:gd name="connsiteX3" fmla="*/ 1379806 w 2567806"/>
                <a:gd name="connsiteY3" fmla="*/ 2376000 h 2376000"/>
                <a:gd name="connsiteX4" fmla="*/ 191806 w 2567806"/>
                <a:gd name="connsiteY4" fmla="*/ 1188000 h 2376000"/>
                <a:gd name="connsiteX0" fmla="*/ 19665 w 2395665"/>
                <a:gd name="connsiteY0" fmla="*/ 1188000 h 2491410"/>
                <a:gd name="connsiteX1" fmla="*/ 1207665 w 2395665"/>
                <a:gd name="connsiteY1" fmla="*/ 0 h 2491410"/>
                <a:gd name="connsiteX2" fmla="*/ 2395665 w 2395665"/>
                <a:gd name="connsiteY2" fmla="*/ 1188000 h 2491410"/>
                <a:gd name="connsiteX3" fmla="*/ 737148 w 2395665"/>
                <a:gd name="connsiteY3" fmla="*/ 2491410 h 2491410"/>
                <a:gd name="connsiteX4" fmla="*/ 19665 w 2395665"/>
                <a:gd name="connsiteY4" fmla="*/ 1188000 h 2491410"/>
                <a:gd name="connsiteX0" fmla="*/ 5852 w 2381852"/>
                <a:gd name="connsiteY0" fmla="*/ 1188000 h 2774993"/>
                <a:gd name="connsiteX1" fmla="*/ 1193852 w 2381852"/>
                <a:gd name="connsiteY1" fmla="*/ 0 h 2774993"/>
                <a:gd name="connsiteX2" fmla="*/ 2381852 w 2381852"/>
                <a:gd name="connsiteY2" fmla="*/ 1188000 h 2774993"/>
                <a:gd name="connsiteX3" fmla="*/ 723335 w 2381852"/>
                <a:gd name="connsiteY3" fmla="*/ 2491410 h 2774993"/>
                <a:gd name="connsiteX4" fmla="*/ 5852 w 2381852"/>
                <a:gd name="connsiteY4" fmla="*/ 1188000 h 277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852" h="2774993">
                  <a:moveTo>
                    <a:pt x="5852" y="1188000"/>
                  </a:moveTo>
                  <a:cubicBezTo>
                    <a:pt x="84271" y="772765"/>
                    <a:pt x="537738" y="0"/>
                    <a:pt x="1193852" y="0"/>
                  </a:cubicBezTo>
                  <a:cubicBezTo>
                    <a:pt x="1849966" y="0"/>
                    <a:pt x="2381852" y="531886"/>
                    <a:pt x="2381852" y="1188000"/>
                  </a:cubicBezTo>
                  <a:cubicBezTo>
                    <a:pt x="2381852" y="1844114"/>
                    <a:pt x="784646" y="3414688"/>
                    <a:pt x="723335" y="2491410"/>
                  </a:cubicBezTo>
                  <a:cubicBezTo>
                    <a:pt x="662024" y="1568132"/>
                    <a:pt x="-72567" y="1603235"/>
                    <a:pt x="5852" y="1188000"/>
                  </a:cubicBezTo>
                  <a:close/>
                </a:path>
              </a:pathLst>
            </a:custGeom>
            <a:solidFill>
              <a:srgbClr val="FA4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C05A4B-B9B3-E79F-FC94-793BA09D611A}"/>
                </a:ext>
              </a:extLst>
            </p:cNvPr>
            <p:cNvSpPr txBox="1"/>
            <p:nvPr/>
          </p:nvSpPr>
          <p:spPr>
            <a:xfrm>
              <a:off x="537882" y="732427"/>
              <a:ext cx="382063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2800" b="1" dirty="0">
                  <a:solidFill>
                    <a:schemeClr val="bg1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عنوان کارگاه:</a:t>
              </a:r>
            </a:p>
            <a:p>
              <a:pPr algn="ctr" rtl="1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 </a:t>
              </a:r>
              <a:r>
                <a:rPr lang="fa-IR" sz="3200" b="1" dirty="0">
                  <a:solidFill>
                    <a:schemeClr val="bg1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آشنایی با مالکیت فکری</a:t>
              </a:r>
              <a:endParaRPr lang="en-US" sz="3200" b="1" dirty="0">
                <a:solidFill>
                  <a:schemeClr val="bg1"/>
                </a:solidFill>
                <a:latin typeface="IRANSans(FaNum)" panose="02040503050201020203" pitchFamily="18" charset="-78"/>
                <a:cs typeface="B Homa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60C2F16-A0BB-46F3-F4E5-77A5FEC288BB}"/>
                </a:ext>
              </a:extLst>
            </p:cNvPr>
            <p:cNvSpPr txBox="1"/>
            <p:nvPr/>
          </p:nvSpPr>
          <p:spPr>
            <a:xfrm>
              <a:off x="1011221" y="2297009"/>
              <a:ext cx="3559174" cy="5320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b="1" dirty="0">
                  <a:solidFill>
                    <a:srgbClr val="002957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مدرس :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b="1" dirty="0">
                  <a:solidFill>
                    <a:srgbClr val="002957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دکتر حسن عبدپور</a:t>
              </a:r>
              <a:endParaRPr lang="en-US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fa-IR" b="1" dirty="0">
                  <a:solidFill>
                    <a:srgbClr val="002957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مسئول واحد مالکیت فکری دانشگاه</a:t>
              </a:r>
            </a:p>
            <a:p>
              <a:pPr algn="ctr" rtl="1">
                <a:lnSpc>
                  <a:spcPct val="150000"/>
                </a:lnSpc>
              </a:pPr>
              <a:endParaRPr lang="fa-IR" sz="1400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fa-IR" b="1" dirty="0">
                  <a:solidFill>
                    <a:srgbClr val="002957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گروه هدف  :   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sz="2000" b="1" dirty="0">
                  <a:solidFill>
                    <a:srgbClr val="002957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اساتید و محققین دانشکده بهداشت </a:t>
              </a:r>
              <a:endParaRPr lang="en-US" sz="2000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endParaRPr>
            </a:p>
            <a:p>
              <a:pPr algn="ctr" rtl="1">
                <a:lnSpc>
                  <a:spcPct val="150000"/>
                </a:lnSpc>
              </a:pPr>
              <a:endParaRPr lang="en-US" sz="1050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fa-IR" sz="2000" b="1" dirty="0">
                  <a:solidFill>
                    <a:srgbClr val="002957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مکان :دفتر ریاست دانشکده بهداشت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b="1" dirty="0">
                  <a:solidFill>
                    <a:srgbClr val="002957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زمان : سه شنبه 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b="1" dirty="0">
                  <a:solidFill>
                    <a:srgbClr val="002957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30  دی ماه  1404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b="1" dirty="0">
                  <a:solidFill>
                    <a:srgbClr val="002957"/>
                  </a:solidFill>
                  <a:latin typeface="IRANSans(FaNum)" panose="02040503050201020203" pitchFamily="18" charset="-78"/>
                  <a:cs typeface="B Homa" panose="00000400000000000000" pitchFamily="2" charset="-78"/>
                </a:rPr>
                <a:t>ساعت :    13-9:30</a:t>
              </a:r>
            </a:p>
            <a:p>
              <a:pPr algn="ctr" rtl="1">
                <a:lnSpc>
                  <a:spcPct val="150000"/>
                </a:lnSpc>
              </a:pPr>
              <a:endParaRPr lang="fa-IR" b="1" dirty="0">
                <a:solidFill>
                  <a:srgbClr val="002957"/>
                </a:solidFill>
                <a:latin typeface="IRANSans(FaNum)" panose="02040503050201020203" pitchFamily="18" charset="-78"/>
                <a:cs typeface="B Homa" panose="00000400000000000000" pitchFamily="2" charset="-78"/>
              </a:endParaRPr>
            </a:p>
            <a:p>
              <a:pPr algn="ctr" rtl="1">
                <a:lnSpc>
                  <a:spcPct val="150000"/>
                </a:lnSpc>
              </a:pPr>
              <a:endParaRPr lang="en-US" dirty="0">
                <a:solidFill>
                  <a:schemeClr val="bg2">
                    <a:lumMod val="75000"/>
                  </a:schemeClr>
                </a:solidFill>
                <a:latin typeface="IRANSans(FaNum)" panose="02040503050201020203" pitchFamily="18" charset="-78"/>
                <a:cs typeface="B Homa" panose="00000400000000000000" pitchFamily="2" charset="-78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0408586-D3AB-7F88-9ED5-25458F774F07}"/>
                </a:ext>
              </a:extLst>
            </p:cNvPr>
            <p:cNvGrpSpPr/>
            <p:nvPr/>
          </p:nvGrpSpPr>
          <p:grpSpPr>
            <a:xfrm>
              <a:off x="122472" y="6126248"/>
              <a:ext cx="648000" cy="648000"/>
              <a:chOff x="963698" y="5499383"/>
              <a:chExt cx="792000" cy="791999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5A743121-1FDF-1277-A42D-F3A3B2AECEEE}"/>
                  </a:ext>
                </a:extLst>
              </p:cNvPr>
              <p:cNvSpPr/>
              <p:nvPr/>
            </p:nvSpPr>
            <p:spPr>
              <a:xfrm>
                <a:off x="963698" y="5499383"/>
                <a:ext cx="792000" cy="791999"/>
              </a:xfrm>
              <a:prstGeom prst="roundRect">
                <a:avLst>
                  <a:gd name="adj" fmla="val 952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B85EF9A-B77F-4ACC-F1F7-367BD0CD2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861" y="5504544"/>
                <a:ext cx="781675" cy="781675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42EEDA3-038C-3900-F089-ECC0440B3497}"/>
                </a:ext>
              </a:extLst>
            </p:cNvPr>
            <p:cNvSpPr txBox="1"/>
            <p:nvPr/>
          </p:nvSpPr>
          <p:spPr>
            <a:xfrm>
              <a:off x="645596" y="165157"/>
              <a:ext cx="4109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>
                  <a:latin typeface="Bauhaus 93" panose="04030905020B02020C02" pitchFamily="82" charset="0"/>
                  <a:cs typeface="B Titr" panose="00000700000000000000" pitchFamily="2" charset="-78"/>
                </a:rPr>
                <a:t>معاونت </a:t>
              </a:r>
              <a:r>
                <a:rPr lang="fa-IR" sz="1200" b="1">
                  <a:latin typeface="Bauhaus 93" panose="04030905020B02020C02" pitchFamily="82" charset="0"/>
                  <a:cs typeface="B Titr" panose="00000700000000000000" pitchFamily="2" charset="-78"/>
                </a:rPr>
                <a:t>پژوهشی دانشکده </a:t>
              </a:r>
              <a:r>
                <a:rPr lang="fa-IR" sz="1200" b="1" dirty="0">
                  <a:latin typeface="Bauhaus 93" panose="04030905020B02020C02" pitchFamily="82" charset="0"/>
                  <a:cs typeface="B Titr" panose="00000700000000000000" pitchFamily="2" charset="-78"/>
                </a:rPr>
                <a:t>بهداشت و علوم تغذیه برگزار می کند</a:t>
              </a:r>
              <a:endParaRPr lang="en-US" sz="1200" b="1" dirty="0">
                <a:latin typeface="Bauhaus 93" panose="04030905020B02020C02" pitchFamily="82" charset="0"/>
                <a:cs typeface="B Titr" panose="00000700000000000000" pitchFamily="2" charset="-78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DE70923-07DD-F7CD-8436-B7672644B65E}"/>
                </a:ext>
              </a:extLst>
            </p:cNvPr>
            <p:cNvGrpSpPr/>
            <p:nvPr/>
          </p:nvGrpSpPr>
          <p:grpSpPr>
            <a:xfrm rot="3066882">
              <a:off x="4552731" y="5709414"/>
              <a:ext cx="896641" cy="1979596"/>
              <a:chOff x="443883" y="-1"/>
              <a:chExt cx="896641" cy="685800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DA8D7A3-749C-3544-DF0A-11E5B3DBD0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883" y="-1"/>
                <a:ext cx="0" cy="6858000"/>
              </a:xfrm>
              <a:prstGeom prst="line">
                <a:avLst/>
              </a:prstGeom>
              <a:ln w="28575">
                <a:solidFill>
                  <a:srgbClr val="FA4C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96C9C67-45DC-C231-6EE4-F6E7F4F6A3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96" y="-1"/>
                <a:ext cx="0" cy="6858000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A7DDBBB-66F2-6FF3-ACF6-2ABC6A2C3D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909" y="-1"/>
                <a:ext cx="0" cy="6858000"/>
              </a:xfrm>
              <a:prstGeom prst="line">
                <a:avLst/>
              </a:prstGeom>
              <a:ln w="28575">
                <a:solidFill>
                  <a:srgbClr val="0029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7F1D0A1-DB94-1E01-1A93-C61E3A09F3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422" y="-1"/>
                <a:ext cx="0" cy="6858000"/>
              </a:xfrm>
              <a:prstGeom prst="line">
                <a:avLst/>
              </a:prstGeom>
              <a:ln w="28575">
                <a:solidFill>
                  <a:srgbClr val="3AB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497BD75-757B-4D08-99DE-D8D4A9027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935" y="-1"/>
                <a:ext cx="0" cy="6858000"/>
              </a:xfrm>
              <a:prstGeom prst="line">
                <a:avLst/>
              </a:prstGeom>
              <a:ln w="28575">
                <a:solidFill>
                  <a:srgbClr val="25AA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070FE71-D9E1-97A4-BE12-4EF779291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448" y="-1"/>
                <a:ext cx="0" cy="685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7FF1B37-CBBA-5B47-F6A8-06F5E12AD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961" y="-1"/>
                <a:ext cx="0" cy="6858000"/>
              </a:xfrm>
              <a:prstGeom prst="line">
                <a:avLst/>
              </a:prstGeom>
              <a:ln w="28575">
                <a:solidFill>
                  <a:srgbClr val="FA4C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05FDC9C-4802-97A8-5B0A-991D58255D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4474" y="-1"/>
                <a:ext cx="0" cy="6858000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B40B499-8249-BACE-F3E1-B9D44CE984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987" y="-1"/>
                <a:ext cx="0" cy="6858000"/>
              </a:xfrm>
              <a:prstGeom prst="line">
                <a:avLst/>
              </a:prstGeom>
              <a:ln w="28575">
                <a:solidFill>
                  <a:srgbClr val="0029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9C9D054-1127-0CCA-6B75-BB34A15B6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500" y="-1"/>
                <a:ext cx="0" cy="6858000"/>
              </a:xfrm>
              <a:prstGeom prst="line">
                <a:avLst/>
              </a:prstGeom>
              <a:ln w="28575">
                <a:solidFill>
                  <a:srgbClr val="3AB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67FD6CB-0604-555C-DBF7-83CD8E9854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9013" y="-1"/>
                <a:ext cx="0" cy="6858000"/>
              </a:xfrm>
              <a:prstGeom prst="line">
                <a:avLst/>
              </a:prstGeom>
              <a:ln w="28575">
                <a:solidFill>
                  <a:srgbClr val="25AA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868E22B-3DC2-0A0D-F4F1-14657DC39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0524" y="-1"/>
                <a:ext cx="0" cy="685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9707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53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Calibri Light</vt:lpstr>
      <vt:lpstr>IRANSans(FaNum)</vt:lpstr>
      <vt:lpstr>Bauhaus 93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Mahdi Deime</dc:creator>
  <cp:lastModifiedBy>gashtaseb</cp:lastModifiedBy>
  <cp:revision>28</cp:revision>
  <cp:lastPrinted>2024-12-24T06:17:26Z</cp:lastPrinted>
  <dcterms:created xsi:type="dcterms:W3CDTF">2022-05-29T07:24:39Z</dcterms:created>
  <dcterms:modified xsi:type="dcterms:W3CDTF">2026-01-27T16:05:39Z</dcterms:modified>
</cp:coreProperties>
</file>